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"/>
  </p:notesMasterIdLst>
  <p:sldIdLst>
    <p:sldId id="256" r:id="rId2"/>
    <p:sldId id="257" r:id="rId3"/>
  </p:sldIdLst>
  <p:sldSz cx="9144000" cy="6858000" type="screen4x3"/>
  <p:notesSz cx="6858000" cy="9144000"/>
  <p:embeddedFontLst>
    <p:embeddedFont>
      <p:font typeface="Gill Sans" panose="020B0604020202020204" charset="0"/>
      <p:regular r:id="rId5"/>
      <p:bold r:id="rId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8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5" Type="http://schemas.openxmlformats.org/officeDocument/2006/relationships/font" Target="fonts/font1.fntdata"/><Relationship Id="rId1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5752668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5013eff3a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5013eff3a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5dac57045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5dac57045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10" Type="http://schemas.openxmlformats.org/officeDocument/2006/relationships/image" Target="../media/image8.jpg"/><Relationship Id="rId4" Type="http://schemas.openxmlformats.org/officeDocument/2006/relationships/image" Target="../media/image2.jpg"/><Relationship Id="rId9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0" y="-5900"/>
            <a:ext cx="9144000" cy="7299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1" dirty="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PITCH CONCEPT</a:t>
            </a:r>
            <a:endParaRPr sz="4000" b="1" dirty="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5" name="Google Shape;55;p13"/>
          <p:cNvSpPr/>
          <p:nvPr/>
        </p:nvSpPr>
        <p:spPr>
          <a:xfrm>
            <a:off x="5022600" y="99100"/>
            <a:ext cx="4121400" cy="367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>
                <a:latin typeface="+mn-lt"/>
                <a:ea typeface="Courier"/>
                <a:cs typeface="Courier"/>
                <a:sym typeface="Courier"/>
              </a:rPr>
              <a:t>NOME DO JOGO: </a:t>
            </a:r>
            <a:r>
              <a:rPr lang="pt-BR" sz="1000" dirty="0">
                <a:latin typeface="+mn-lt"/>
                <a:ea typeface="Courier"/>
                <a:cs typeface="Courier"/>
                <a:sym typeface="Courier"/>
              </a:rPr>
              <a:t>The </a:t>
            </a:r>
            <a:r>
              <a:rPr lang="pt-BR" sz="1000" dirty="0" err="1">
                <a:latin typeface="+mn-lt"/>
                <a:ea typeface="Courier"/>
                <a:cs typeface="Courier"/>
                <a:sym typeface="Courier"/>
              </a:rPr>
              <a:t>Mystic</a:t>
            </a:r>
            <a:r>
              <a:rPr lang="pt-BR" sz="1000" dirty="0">
                <a:latin typeface="+mn-lt"/>
                <a:ea typeface="Courier"/>
                <a:cs typeface="Courier"/>
                <a:sym typeface="Courier"/>
              </a:rPr>
              <a:t> </a:t>
            </a:r>
            <a:r>
              <a:rPr lang="pt-BR" sz="1000" dirty="0" err="1">
                <a:latin typeface="+mn-lt"/>
                <a:ea typeface="Courier"/>
                <a:cs typeface="Courier"/>
                <a:sym typeface="Courier"/>
              </a:rPr>
              <a:t>Rescue</a:t>
            </a:r>
            <a:endParaRPr sz="1000" dirty="0">
              <a:latin typeface="+mn-lt"/>
              <a:ea typeface="Courier"/>
              <a:cs typeface="Courier"/>
              <a:sym typeface="Courier"/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47299" y="6455368"/>
            <a:ext cx="9049401" cy="367500"/>
          </a:xfrm>
          <a:prstGeom prst="roundRect">
            <a:avLst>
              <a:gd name="adj" fmla="val 11794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>
                <a:latin typeface="+mn-lt"/>
                <a:ea typeface="Courier"/>
                <a:cs typeface="Courier"/>
                <a:sym typeface="Courier"/>
              </a:rPr>
              <a:t>GRUPO(integrantes): </a:t>
            </a:r>
            <a:r>
              <a:rPr lang="pt-BR" sz="1000" dirty="0" err="1">
                <a:latin typeface="+mn-lt"/>
                <a:ea typeface="Courier"/>
                <a:cs typeface="Courier"/>
                <a:sym typeface="Courier"/>
              </a:rPr>
              <a:t>Maycon</a:t>
            </a:r>
            <a:r>
              <a:rPr lang="pt-BR" sz="1000" dirty="0">
                <a:latin typeface="+mn-lt"/>
                <a:ea typeface="Courier"/>
                <a:cs typeface="Courier"/>
                <a:sym typeface="Courier"/>
              </a:rPr>
              <a:t> Ricardo de Freitas, Rafael Nogueira Silva, Silvia Freitas de Almeida.</a:t>
            </a:r>
            <a:endParaRPr sz="1000" dirty="0">
              <a:latin typeface="+mn-lt"/>
              <a:ea typeface="Courier"/>
              <a:cs typeface="Courier"/>
              <a:sym typeface="Courier"/>
            </a:endParaRPr>
          </a:p>
        </p:txBody>
      </p:sp>
      <p:sp>
        <p:nvSpPr>
          <p:cNvPr id="57" name="Google Shape;57;p13"/>
          <p:cNvSpPr/>
          <p:nvPr/>
        </p:nvSpPr>
        <p:spPr>
          <a:xfrm>
            <a:off x="7475801" y="491658"/>
            <a:ext cx="1639200" cy="367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>
                <a:latin typeface="+mn-lt"/>
                <a:ea typeface="Courier"/>
                <a:cs typeface="Courier"/>
                <a:sym typeface="Courier"/>
              </a:rPr>
              <a:t>VERSÃO: </a:t>
            </a:r>
            <a:r>
              <a:rPr lang="pt-BR" sz="1000" dirty="0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0.3</a:t>
            </a:r>
            <a:r>
              <a:rPr lang="pt-BR" sz="1000" b="1" dirty="0">
                <a:latin typeface="+mn-lt"/>
                <a:ea typeface="Courier"/>
                <a:cs typeface="Courier"/>
                <a:sym typeface="Courier"/>
              </a:rPr>
              <a:t> </a:t>
            </a:r>
            <a:endParaRPr sz="1000" b="1" dirty="0">
              <a:latin typeface="+mn-lt"/>
              <a:ea typeface="Courier"/>
              <a:cs typeface="Courier"/>
              <a:sym typeface="Courier"/>
            </a:endParaRPr>
          </a:p>
        </p:txBody>
      </p:sp>
      <p:sp>
        <p:nvSpPr>
          <p:cNvPr id="58" name="Google Shape;58;p13"/>
          <p:cNvSpPr/>
          <p:nvPr/>
        </p:nvSpPr>
        <p:spPr>
          <a:xfrm>
            <a:off x="96400" y="2764375"/>
            <a:ext cx="3249900" cy="2443500"/>
          </a:xfrm>
          <a:prstGeom prst="roundRect">
            <a:avLst>
              <a:gd name="adj" fmla="val 7238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>
                <a:latin typeface="+mn-lt"/>
                <a:ea typeface="Courier"/>
                <a:cs typeface="Courier"/>
                <a:sym typeface="Courier"/>
              </a:rPr>
              <a:t>COMO JOGAR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 dirty="0" err="1">
                <a:latin typeface="+mn-lt"/>
                <a:ea typeface="Courier"/>
                <a:cs typeface="Courier"/>
                <a:sym typeface="Courier"/>
              </a:rPr>
              <a:t>Shoot</a:t>
            </a:r>
            <a:r>
              <a:rPr lang="pt-BR" sz="1300" dirty="0">
                <a:latin typeface="+mn-lt"/>
                <a:ea typeface="Courier"/>
                <a:cs typeface="Courier"/>
                <a:sym typeface="Courier"/>
              </a:rPr>
              <a:t> em </a:t>
            </a:r>
            <a:r>
              <a:rPr lang="pt-BR" sz="1300" dirty="0" err="1">
                <a:latin typeface="+mn-lt"/>
                <a:ea typeface="Courier"/>
                <a:cs typeface="Courier"/>
                <a:sym typeface="Courier"/>
              </a:rPr>
              <a:t>up</a:t>
            </a:r>
            <a:r>
              <a:rPr lang="pt-BR" sz="1300" dirty="0">
                <a:latin typeface="+mn-lt"/>
                <a:ea typeface="Courier"/>
                <a:cs typeface="Courier"/>
                <a:sym typeface="Courier"/>
              </a:rPr>
              <a:t>. Serão três personagens jogáveis (Cryani, </a:t>
            </a:r>
            <a:r>
              <a:rPr lang="pt-BR" sz="1300" dirty="0" err="1">
                <a:latin typeface="+mn-lt"/>
                <a:ea typeface="Courier"/>
                <a:cs typeface="Courier"/>
                <a:sym typeface="Courier"/>
              </a:rPr>
              <a:t>Pyron</a:t>
            </a:r>
            <a:r>
              <a:rPr lang="pt-BR" sz="1300" dirty="0">
                <a:latin typeface="+mn-lt"/>
                <a:ea typeface="Courier"/>
                <a:cs typeface="Courier"/>
                <a:sym typeface="Courier"/>
              </a:rPr>
              <a:t> e Raiden) cada um com a temática em cima de um elemento, tendo habilidades únicas. A movimentação será constante, podendo ir para as direções cima, baixo, frente e trás. Serão três fases, cada uma tendo seu próprio chefe final. Os cenários de cada fase serão distintos entre si.</a:t>
            </a:r>
            <a:endParaRPr sz="1300" dirty="0">
              <a:latin typeface="+mn-lt"/>
              <a:ea typeface="Courier"/>
              <a:cs typeface="Courier"/>
              <a:sym typeface="Courier"/>
            </a:endParaRPr>
          </a:p>
        </p:txBody>
      </p:sp>
      <p:sp>
        <p:nvSpPr>
          <p:cNvPr id="59" name="Google Shape;59;p13"/>
          <p:cNvSpPr/>
          <p:nvPr/>
        </p:nvSpPr>
        <p:spPr>
          <a:xfrm>
            <a:off x="96400" y="5292000"/>
            <a:ext cx="3249900" cy="1058700"/>
          </a:xfrm>
          <a:prstGeom prst="roundRect">
            <a:avLst>
              <a:gd name="adj" fmla="val 11629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>
                <a:latin typeface="+mn-lt"/>
                <a:ea typeface="Courier"/>
                <a:cs typeface="Courier"/>
                <a:sym typeface="Courier"/>
              </a:rPr>
              <a:t>DIFERENCIAIS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dirty="0">
                <a:latin typeface="+mn-lt"/>
                <a:ea typeface="Courier"/>
                <a:cs typeface="Courier"/>
                <a:sym typeface="Courier"/>
              </a:rPr>
              <a:t>Personagens cativantes com personalidades únicas e que geram empatia, usa da nostalgia de antigos jogos porém com design e estilos atuais, com um tema de proteção da biodiversidade.</a:t>
            </a:r>
            <a:endParaRPr sz="1050" dirty="0">
              <a:latin typeface="+mn-lt"/>
              <a:ea typeface="Courier"/>
              <a:cs typeface="Courier"/>
              <a:sym typeface="Courier"/>
            </a:endParaRPr>
          </a:p>
        </p:txBody>
      </p:sp>
      <p:sp>
        <p:nvSpPr>
          <p:cNvPr id="60" name="Google Shape;60;p13"/>
          <p:cNvSpPr/>
          <p:nvPr/>
        </p:nvSpPr>
        <p:spPr>
          <a:xfrm>
            <a:off x="96400" y="831300"/>
            <a:ext cx="3249900" cy="1826100"/>
          </a:xfrm>
          <a:prstGeom prst="roundRect">
            <a:avLst>
              <a:gd name="adj" fmla="val 8939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>
                <a:latin typeface="+mn-lt"/>
                <a:ea typeface="Courier"/>
                <a:cs typeface="Courier"/>
                <a:sym typeface="Courier"/>
              </a:rPr>
              <a:t>SINOPSE: </a:t>
            </a:r>
            <a:r>
              <a:rPr lang="pt-BR" sz="1050" dirty="0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Três amigos magos em uma jornada para salvar seu planeta ( EVA ) que é a fonte de toda a vida do universo e que agora está sendo ameaçado por uma invasão espacial de uma raça de víboras que desejam ter o controle de toda a criação. Os jovens se deparam em uma situação extremamente difícil já que todo o seu povo foram aprisionados por essa raça cabendo apenas aos três a missão se salvar suas famílias e seu Mundo. Mas será que eles irão conseguir?</a:t>
            </a:r>
            <a:endParaRPr sz="1000" dirty="0">
              <a:latin typeface="Courier"/>
              <a:ea typeface="Courier"/>
              <a:cs typeface="Courier"/>
              <a:sym typeface="Courier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E92C973-B248-C6DD-9ABA-6780D1093D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326" b="30884"/>
          <a:stretch/>
        </p:blipFill>
        <p:spPr>
          <a:xfrm>
            <a:off x="6410175" y="899273"/>
            <a:ext cx="1677322" cy="1210909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BB49C4D0-B121-28B9-B333-8F739A37154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044" t="24061" r="4770" b="1445"/>
          <a:stretch/>
        </p:blipFill>
        <p:spPr>
          <a:xfrm>
            <a:off x="7260613" y="2192574"/>
            <a:ext cx="928248" cy="1348123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214E19F-B99A-9F62-D89D-9BBE0FC4427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67" t="33334" r="5253" b="6119"/>
          <a:stretch/>
        </p:blipFill>
        <p:spPr>
          <a:xfrm>
            <a:off x="3424334" y="808126"/>
            <a:ext cx="2944333" cy="2830813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B3A5282-A33A-FBF4-99A1-0E6CDF741177}"/>
              </a:ext>
            </a:extLst>
          </p:cNvPr>
          <p:cNvSpPr txBox="1"/>
          <p:nvPr/>
        </p:nvSpPr>
        <p:spPr>
          <a:xfrm>
            <a:off x="3382826" y="3615442"/>
            <a:ext cx="3405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highlight>
                  <a:srgbClr val="00FF00"/>
                </a:highlight>
              </a:rPr>
              <a:t>Primeiro estilo de câmera imaginado, mostrando um pouco da ambientação e vegetação do mundo.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B6A0A40-A768-26B3-5FB7-9B38694211A1}"/>
              </a:ext>
            </a:extLst>
          </p:cNvPr>
          <p:cNvSpPr txBox="1"/>
          <p:nvPr/>
        </p:nvSpPr>
        <p:spPr>
          <a:xfrm>
            <a:off x="8087071" y="943282"/>
            <a:ext cx="9605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highlight>
                  <a:srgbClr val="00FF00"/>
                </a:highlight>
              </a:rPr>
              <a:t>Visão lateral do personagem seguindo o novo estilo de câmera.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6EC7E3E8-FC99-CECA-0F54-2948B1375EC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967" t="13232" r="11733" b="17415"/>
          <a:stretch/>
        </p:blipFill>
        <p:spPr>
          <a:xfrm>
            <a:off x="8168452" y="2183312"/>
            <a:ext cx="928248" cy="1357593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3403599A-0D10-5A5C-F0EE-AEF764DC083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0557"/>
          <a:stretch/>
        </p:blipFill>
        <p:spPr>
          <a:xfrm>
            <a:off x="6410175" y="2183312"/>
            <a:ext cx="928248" cy="1346891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C87E598B-D4D3-66A0-23AF-2CD614C32560}"/>
              </a:ext>
            </a:extLst>
          </p:cNvPr>
          <p:cNvSpPr txBox="1"/>
          <p:nvPr/>
        </p:nvSpPr>
        <p:spPr>
          <a:xfrm>
            <a:off x="6543619" y="3530203"/>
            <a:ext cx="56151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dirty="0">
                <a:highlight>
                  <a:srgbClr val="00FF00"/>
                </a:highlight>
              </a:rPr>
              <a:t>Raiden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6E5D73BC-9BD6-1FD8-BE39-562E00C93BF2}"/>
              </a:ext>
            </a:extLst>
          </p:cNvPr>
          <p:cNvSpPr txBox="1"/>
          <p:nvPr/>
        </p:nvSpPr>
        <p:spPr>
          <a:xfrm>
            <a:off x="7475801" y="3549959"/>
            <a:ext cx="56151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dirty="0">
                <a:highlight>
                  <a:srgbClr val="00FF00"/>
                </a:highlight>
              </a:rPr>
              <a:t>Cryani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A709DE30-1851-ECF6-F3F1-617BC8A334E7}"/>
              </a:ext>
            </a:extLst>
          </p:cNvPr>
          <p:cNvSpPr txBox="1"/>
          <p:nvPr/>
        </p:nvSpPr>
        <p:spPr>
          <a:xfrm>
            <a:off x="8444508" y="3575613"/>
            <a:ext cx="56151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dirty="0" err="1">
                <a:highlight>
                  <a:srgbClr val="00FF00"/>
                </a:highlight>
              </a:rPr>
              <a:t>Pyron</a:t>
            </a:r>
            <a:endParaRPr lang="pt-BR" sz="900" dirty="0">
              <a:highlight>
                <a:srgbClr val="00FF00"/>
              </a:highligh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CC15C3D-FE93-A5BA-C32F-DED74CC0F04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24334" y="4025577"/>
            <a:ext cx="3095323" cy="186203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5D732E63-C333-0214-93DB-5CF905569E7F}"/>
              </a:ext>
            </a:extLst>
          </p:cNvPr>
          <p:cNvSpPr txBox="1"/>
          <p:nvPr/>
        </p:nvSpPr>
        <p:spPr>
          <a:xfrm>
            <a:off x="4504514" y="5927407"/>
            <a:ext cx="10361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pt-BR" sz="1100" dirty="0" err="1">
                <a:highlight>
                  <a:srgbClr val="00FF00"/>
                </a:highlight>
              </a:rPr>
              <a:t>Level</a:t>
            </a:r>
            <a:r>
              <a:rPr lang="pt-BR" sz="1100" dirty="0">
                <a:highlight>
                  <a:srgbClr val="00FF00"/>
                </a:highlight>
              </a:rPr>
              <a:t> </a:t>
            </a:r>
            <a:r>
              <a:rPr lang="pt-BR" sz="1100" dirty="0" err="1">
                <a:highlight>
                  <a:srgbClr val="00FF00"/>
                </a:highlight>
              </a:rPr>
              <a:t>Pacing</a:t>
            </a:r>
            <a:endParaRPr lang="pt-BR" sz="1100" dirty="0">
              <a:highlight>
                <a:srgbClr val="00FF00"/>
              </a:highlight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157E56F4-10C5-C732-CE49-D44A81BAAC26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1216" t="24613" r="10540" b="49591"/>
          <a:stretch/>
        </p:blipFill>
        <p:spPr>
          <a:xfrm>
            <a:off x="6554230" y="3838006"/>
            <a:ext cx="2542470" cy="1278775"/>
          </a:xfrm>
          <a:prstGeom prst="rect">
            <a:avLst/>
          </a:prstGeom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DA32F9D2-D374-66B6-4B7F-75E79577DB04}"/>
              </a:ext>
            </a:extLst>
          </p:cNvPr>
          <p:cNvSpPr txBox="1"/>
          <p:nvPr/>
        </p:nvSpPr>
        <p:spPr>
          <a:xfrm>
            <a:off x="7041005" y="5090808"/>
            <a:ext cx="183363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pt-BR" sz="1100" dirty="0" err="1">
                <a:highlight>
                  <a:srgbClr val="00FF00"/>
                </a:highlight>
              </a:rPr>
              <a:t>Concept</a:t>
            </a:r>
            <a:r>
              <a:rPr lang="pt-BR" sz="1100" dirty="0">
                <a:highlight>
                  <a:srgbClr val="00FF00"/>
                </a:highlight>
              </a:rPr>
              <a:t> </a:t>
            </a:r>
            <a:r>
              <a:rPr lang="pt-BR" sz="1100" dirty="0" err="1">
                <a:highlight>
                  <a:srgbClr val="00FF00"/>
                </a:highlight>
              </a:rPr>
              <a:t>art</a:t>
            </a:r>
            <a:r>
              <a:rPr lang="pt-BR" sz="1100" dirty="0">
                <a:highlight>
                  <a:srgbClr val="00FF00"/>
                </a:highlight>
              </a:rPr>
              <a:t> dos inimigos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A1A24DC1-1F97-8D9C-B9CA-E57B658007E1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5105" t="75010" r="51980" b="3402"/>
          <a:stretch/>
        </p:blipFill>
        <p:spPr>
          <a:xfrm>
            <a:off x="6574049" y="5364940"/>
            <a:ext cx="1594403" cy="1067199"/>
          </a:xfrm>
          <a:prstGeom prst="rect">
            <a:avLst/>
          </a:prstGeom>
        </p:spPr>
      </p:pic>
      <p:sp>
        <p:nvSpPr>
          <p:cNvPr id="28" name="CaixaDeTexto 27">
            <a:extLst>
              <a:ext uri="{FF2B5EF4-FFF2-40B4-BE49-F238E27FC236}">
                <a16:creationId xmlns:a16="http://schemas.microsoft.com/office/drawing/2014/main" id="{1EC654BD-6578-0C11-979A-811A73C9A2EC}"/>
              </a:ext>
            </a:extLst>
          </p:cNvPr>
          <p:cNvSpPr txBox="1"/>
          <p:nvPr/>
        </p:nvSpPr>
        <p:spPr>
          <a:xfrm>
            <a:off x="8168452" y="5699274"/>
            <a:ext cx="110548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pt-BR" sz="1100" dirty="0" err="1">
                <a:highlight>
                  <a:srgbClr val="00FF00"/>
                </a:highlight>
              </a:rPr>
              <a:t>Concept</a:t>
            </a:r>
            <a:r>
              <a:rPr lang="pt-BR" sz="1100" dirty="0">
                <a:highlight>
                  <a:srgbClr val="00FF00"/>
                </a:highlight>
              </a:rPr>
              <a:t> </a:t>
            </a:r>
            <a:r>
              <a:rPr lang="pt-BR" sz="1100" dirty="0" err="1">
                <a:highlight>
                  <a:srgbClr val="00FF00"/>
                </a:highlight>
              </a:rPr>
              <a:t>art</a:t>
            </a:r>
            <a:r>
              <a:rPr lang="pt-BR" sz="1100" dirty="0">
                <a:highlight>
                  <a:srgbClr val="00FF00"/>
                </a:highlight>
              </a:rPr>
              <a:t> dos </a:t>
            </a:r>
            <a:r>
              <a:rPr lang="pt-BR" sz="1100" dirty="0" err="1">
                <a:highlight>
                  <a:srgbClr val="00FF00"/>
                </a:highlight>
              </a:rPr>
              <a:t>power</a:t>
            </a:r>
            <a:r>
              <a:rPr lang="pt-BR" sz="1100" dirty="0">
                <a:highlight>
                  <a:srgbClr val="00FF00"/>
                </a:highlight>
              </a:rPr>
              <a:t>-up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/>
        </p:nvSpPr>
        <p:spPr>
          <a:xfrm>
            <a:off x="0" y="-5900"/>
            <a:ext cx="9144000" cy="7299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1" dirty="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REFERÊNCIAS</a:t>
            </a:r>
            <a:endParaRPr sz="4000" b="1" dirty="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7794425" y="6307150"/>
            <a:ext cx="468300" cy="3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+mn-lt"/>
                <a:ea typeface="Courier"/>
                <a:cs typeface="Courier"/>
                <a:sym typeface="Courier"/>
              </a:rPr>
              <a:t>2</a:t>
            </a:r>
            <a:endParaRPr dirty="0">
              <a:latin typeface="+mn-lt"/>
              <a:ea typeface="Courier"/>
              <a:cs typeface="Courier"/>
              <a:sym typeface="Courier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8441675" y="6307150"/>
            <a:ext cx="468300" cy="3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+mn-lt"/>
                <a:ea typeface="Courier"/>
                <a:cs typeface="Courier"/>
                <a:sym typeface="Courier"/>
              </a:rPr>
              <a:t>2</a:t>
            </a:r>
            <a:endParaRPr dirty="0">
              <a:latin typeface="+mn-lt"/>
              <a:ea typeface="Courier"/>
              <a:cs typeface="Courier"/>
              <a:sym typeface="Courier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3173907" y="2976465"/>
            <a:ext cx="2809293" cy="52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Universo mágico com alguns poderes elementais.(</a:t>
            </a:r>
            <a:r>
              <a:rPr lang="pt-BR" sz="1000" b="1" dirty="0" err="1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Mystic</a:t>
            </a:r>
            <a:r>
              <a:rPr lang="pt-BR" sz="1000" b="1" dirty="0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 </a:t>
            </a:r>
            <a:r>
              <a:rPr lang="pt-BR" sz="1000" b="1" dirty="0" err="1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Riders</a:t>
            </a:r>
            <a:r>
              <a:rPr lang="pt-BR" sz="1000" b="1" dirty="0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)</a:t>
            </a:r>
            <a:endParaRPr b="1" dirty="0">
              <a:latin typeface="+mn-lt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3966075" y="0"/>
            <a:ext cx="5178000" cy="7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dirty="0">
                <a:solidFill>
                  <a:schemeClr val="dk1"/>
                </a:solidFill>
                <a:latin typeface="+mn-lt"/>
                <a:ea typeface="Courier"/>
                <a:cs typeface="Courier"/>
                <a:sym typeface="Courier"/>
              </a:rPr>
              <a:t>Referências de jogos / gêneros / mecânicas/ estéticas / universos imagéticos / histórias</a:t>
            </a:r>
            <a:endParaRPr sz="1600" dirty="0">
              <a:latin typeface="+mn-lt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296200" y="2976465"/>
            <a:ext cx="2641800" cy="52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 b="1" dirty="0">
                <a:solidFill>
                  <a:schemeClr val="tx1"/>
                </a:solidFill>
                <a:latin typeface="+mn-lt"/>
                <a:cs typeface="Courier New"/>
                <a:sym typeface="Courier New"/>
              </a:rPr>
              <a:t>Estilo Horizontal, personagem com movimentação porém com pouca animação humanoide. (</a:t>
            </a:r>
            <a:r>
              <a:rPr lang="pt-BR" sz="900" b="1" dirty="0" err="1">
                <a:solidFill>
                  <a:schemeClr val="tx1"/>
                </a:solidFill>
                <a:latin typeface="+mn-lt"/>
                <a:cs typeface="Courier New"/>
                <a:sym typeface="Courier New"/>
              </a:rPr>
              <a:t>Exzisus</a:t>
            </a:r>
            <a:r>
              <a:rPr lang="pt-BR" sz="900" b="1" dirty="0">
                <a:solidFill>
                  <a:schemeClr val="tx1"/>
                </a:solidFill>
                <a:latin typeface="+mn-lt"/>
                <a:cs typeface="Courier New"/>
                <a:sym typeface="Courier New"/>
              </a:rPr>
              <a:t>)</a:t>
            </a:r>
            <a:endParaRPr sz="9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234100" y="1050575"/>
            <a:ext cx="2766000" cy="19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6206000" y="2984205"/>
            <a:ext cx="2641800" cy="521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 b="1" dirty="0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Personagem Humanoide com animação somente de ângulo e não do personagem em si. (</a:t>
            </a:r>
            <a:r>
              <a:rPr lang="pt-BR" sz="900" b="1" dirty="0" err="1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Chariot</a:t>
            </a:r>
            <a:r>
              <a:rPr lang="pt-BR" sz="900" b="1" dirty="0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)</a:t>
            </a:r>
            <a:endParaRPr sz="900" b="1" dirty="0">
              <a:latin typeface="+mn-lt"/>
            </a:endParaRPr>
          </a:p>
        </p:txBody>
      </p:sp>
      <p:sp>
        <p:nvSpPr>
          <p:cNvPr id="76" name="Google Shape;76;p14"/>
          <p:cNvSpPr txBox="1"/>
          <p:nvPr/>
        </p:nvSpPr>
        <p:spPr>
          <a:xfrm>
            <a:off x="6206000" y="5671688"/>
            <a:ext cx="26418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b="1" dirty="0"/>
              <a:t>Estilo sonoro com tom de anime. (</a:t>
            </a:r>
            <a:r>
              <a:rPr lang="pt-BR" sz="1000" b="1" dirty="0" err="1"/>
              <a:t>Blazing</a:t>
            </a:r>
            <a:r>
              <a:rPr lang="pt-BR" sz="1000" b="1" dirty="0"/>
              <a:t> Star)</a:t>
            </a:r>
            <a:endParaRPr sz="1000" b="1" dirty="0"/>
          </a:p>
        </p:txBody>
      </p:sp>
      <p:sp>
        <p:nvSpPr>
          <p:cNvPr id="77" name="Google Shape;77;p14"/>
          <p:cNvSpPr txBox="1"/>
          <p:nvPr/>
        </p:nvSpPr>
        <p:spPr>
          <a:xfrm>
            <a:off x="6143900" y="3678863"/>
            <a:ext cx="2766000" cy="19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3189000" y="5579705"/>
            <a:ext cx="2780100" cy="554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 b="1" dirty="0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Gameplay montada em vassoura com pouca movimentação humana. (</a:t>
            </a:r>
            <a:r>
              <a:rPr lang="pt-BR" sz="900" b="1" dirty="0" err="1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Fantastic</a:t>
            </a:r>
            <a:r>
              <a:rPr lang="pt-BR" sz="900" b="1" dirty="0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 </a:t>
            </a:r>
            <a:r>
              <a:rPr lang="pt-BR" sz="900" b="1" dirty="0" err="1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Might</a:t>
            </a:r>
            <a:r>
              <a:rPr lang="pt-BR" sz="900" b="1" dirty="0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 Dreams </a:t>
            </a:r>
            <a:r>
              <a:rPr lang="pt-BR" sz="900" b="1" dirty="0" err="1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Cotton</a:t>
            </a:r>
            <a:r>
              <a:rPr lang="pt-BR" sz="900" b="1" dirty="0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)</a:t>
            </a:r>
            <a:endParaRPr sz="900" b="1" dirty="0">
              <a:latin typeface="+mn-lt"/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3174900" y="3678863"/>
            <a:ext cx="2766000" cy="19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80" name="Google Shape;80;p14"/>
          <p:cNvSpPr txBox="1"/>
          <p:nvPr/>
        </p:nvSpPr>
        <p:spPr>
          <a:xfrm>
            <a:off x="268000" y="5579706"/>
            <a:ext cx="2641800" cy="554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 b="1" dirty="0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Power-</a:t>
            </a:r>
            <a:r>
              <a:rPr lang="pt-BR" sz="900" b="1" dirty="0" err="1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up</a:t>
            </a:r>
            <a:r>
              <a:rPr lang="pt-BR" sz="900" b="1" dirty="0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 com pouca movimentação, apenas seguindo em direção ao fim da tela. (</a:t>
            </a:r>
            <a:r>
              <a:rPr lang="pt-BR" sz="900" b="1" dirty="0" err="1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Prehistoric</a:t>
            </a:r>
            <a:r>
              <a:rPr lang="pt-BR" sz="900" b="1" dirty="0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 </a:t>
            </a:r>
            <a:r>
              <a:rPr lang="pt-BR" sz="900" b="1" dirty="0" err="1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Isle</a:t>
            </a:r>
            <a:r>
              <a:rPr lang="pt-BR" sz="900" b="1" dirty="0">
                <a:solidFill>
                  <a:schemeClr val="dk1"/>
                </a:solidFill>
                <a:latin typeface="+mn-lt"/>
                <a:ea typeface="Courier New"/>
                <a:cs typeface="Courier New"/>
                <a:sym typeface="Courier New"/>
              </a:rPr>
              <a:t> 2)</a:t>
            </a:r>
            <a:endParaRPr sz="900" b="1" dirty="0">
              <a:latin typeface="+mn-l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EABCE26-40B4-99AC-5B0E-AB1D9D8EAB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957" y="1031058"/>
            <a:ext cx="2794200" cy="1964925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E514E73F-F940-192E-169B-7C2098C99B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4899" y="1066420"/>
            <a:ext cx="2794201" cy="19531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F6B9E0EE-8B6E-A3D6-E5E3-F219EB79BF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36850" y="1084452"/>
            <a:ext cx="2780099" cy="191932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73A15C61-DAD0-B87A-E286-C0BFA5643C9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0000" y="3673040"/>
            <a:ext cx="2794200" cy="1992825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C33A3E09-1515-E50E-77D1-5B00BEE36D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73907" y="3712739"/>
            <a:ext cx="2828100" cy="1953126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9EBE39DA-CA53-618A-F886-F32185D238F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45765" y="3729639"/>
            <a:ext cx="2794200" cy="19193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369</Words>
  <Application>Microsoft Office PowerPoint</Application>
  <PresentationFormat>Apresentação na tela (4:3)</PresentationFormat>
  <Paragraphs>27</Paragraphs>
  <Slides>2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6" baseType="lpstr">
      <vt:lpstr>Arial</vt:lpstr>
      <vt:lpstr>Courier</vt:lpstr>
      <vt:lpstr>Gill Sans</vt:lpstr>
      <vt:lpstr>Simple Light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Rafael Nogueira</dc:creator>
  <cp:lastModifiedBy>Rafael Nogueira</cp:lastModifiedBy>
  <cp:revision>7</cp:revision>
  <dcterms:modified xsi:type="dcterms:W3CDTF">2022-09-10T21:16:31Z</dcterms:modified>
</cp:coreProperties>
</file>